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0" r:id="rId3"/>
    <p:sldId id="291" r:id="rId4"/>
    <p:sldId id="296" r:id="rId5"/>
    <p:sldId id="297" r:id="rId6"/>
    <p:sldId id="260" r:id="rId7"/>
    <p:sldId id="261" r:id="rId8"/>
    <p:sldId id="262" r:id="rId9"/>
    <p:sldId id="264" r:id="rId10"/>
    <p:sldId id="266" r:id="rId11"/>
    <p:sldId id="267" r:id="rId12"/>
    <p:sldId id="268" r:id="rId13"/>
    <p:sldId id="269" r:id="rId14"/>
    <p:sldId id="270" r:id="rId15"/>
    <p:sldId id="271" r:id="rId16"/>
    <p:sldId id="272" r:id="rId17"/>
    <p:sldId id="273" r:id="rId18"/>
    <p:sldId id="274" r:id="rId19"/>
    <p:sldId id="275" r:id="rId20"/>
    <p:sldId id="277" r:id="rId21"/>
    <p:sldId id="279" r:id="rId22"/>
    <p:sldId id="278" r:id="rId23"/>
    <p:sldId id="28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58844" autoAdjust="0"/>
  </p:normalViewPr>
  <p:slideViewPr>
    <p:cSldViewPr>
      <p:cViewPr varScale="1">
        <p:scale>
          <a:sx n="42" d="100"/>
          <a:sy n="42" d="100"/>
        </p:scale>
        <p:origin x="-21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2ECEE-ABB5-4E6A-82CB-8FC216454CAA}" type="datetimeFigureOut">
              <a:rPr lang="fr-FR" smtClean="0"/>
              <a:t>29/11/2015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585E9-E8B2-492A-AC6D-79D2E1E1AE20}" type="slidenum">
              <a:rPr lang="fr-FR" smtClean="0"/>
              <a:t>‹N°›</a:t>
            </a:fld>
            <a:endParaRPr lang="fr-FR"/>
          </a:p>
        </p:txBody>
      </p:sp>
    </p:spTree>
    <p:extLst>
      <p:ext uri="{BB962C8B-B14F-4D97-AF65-F5344CB8AC3E}">
        <p14:creationId xmlns:p14="http://schemas.microsoft.com/office/powerpoint/2010/main" val="418563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a:t>
            </a:fld>
            <a:endParaRPr lang="fr-FR"/>
          </a:p>
        </p:txBody>
      </p:sp>
    </p:spTree>
    <p:extLst>
      <p:ext uri="{BB962C8B-B14F-4D97-AF65-F5344CB8AC3E}">
        <p14:creationId xmlns:p14="http://schemas.microsoft.com/office/powerpoint/2010/main" val="379220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12</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13</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14</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15</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16</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17</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18</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19</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20</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21</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2</a:t>
            </a:fld>
            <a:endParaRPr lang="fr-FR"/>
          </a:p>
        </p:txBody>
      </p:sp>
    </p:spTree>
    <p:extLst>
      <p:ext uri="{BB962C8B-B14F-4D97-AF65-F5344CB8AC3E}">
        <p14:creationId xmlns:p14="http://schemas.microsoft.com/office/powerpoint/2010/main" val="136188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22</a:t>
            </a:fld>
            <a:endParaRPr lang="fr-FR"/>
          </a:p>
        </p:txBody>
      </p:sp>
    </p:spTree>
    <p:extLst>
      <p:ext uri="{BB962C8B-B14F-4D97-AF65-F5344CB8AC3E}">
        <p14:creationId xmlns:p14="http://schemas.microsoft.com/office/powerpoint/2010/main" val="157118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3</a:t>
            </a:fld>
            <a:endParaRPr lang="fr-FR"/>
          </a:p>
        </p:txBody>
      </p:sp>
    </p:spTree>
    <p:extLst>
      <p:ext uri="{BB962C8B-B14F-4D97-AF65-F5344CB8AC3E}">
        <p14:creationId xmlns:p14="http://schemas.microsoft.com/office/powerpoint/2010/main" val="136188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6</a:t>
            </a:fld>
            <a:endParaRPr lang="fr-FR"/>
          </a:p>
        </p:txBody>
      </p:sp>
    </p:spTree>
    <p:extLst>
      <p:ext uri="{BB962C8B-B14F-4D97-AF65-F5344CB8AC3E}">
        <p14:creationId xmlns:p14="http://schemas.microsoft.com/office/powerpoint/2010/main" val="70689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7</a:t>
            </a:fld>
            <a:endParaRPr lang="fr-FR"/>
          </a:p>
        </p:txBody>
      </p:sp>
    </p:spTree>
    <p:extLst>
      <p:ext uri="{BB962C8B-B14F-4D97-AF65-F5344CB8AC3E}">
        <p14:creationId xmlns:p14="http://schemas.microsoft.com/office/powerpoint/2010/main" val="325628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8</a:t>
            </a:fld>
            <a:endParaRPr lang="fr-FR"/>
          </a:p>
        </p:txBody>
      </p:sp>
    </p:spTree>
    <p:extLst>
      <p:ext uri="{BB962C8B-B14F-4D97-AF65-F5344CB8AC3E}">
        <p14:creationId xmlns:p14="http://schemas.microsoft.com/office/powerpoint/2010/main" val="322740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9</a:t>
            </a:fld>
            <a:endParaRPr lang="fr-FR"/>
          </a:p>
        </p:txBody>
      </p:sp>
    </p:spTree>
    <p:extLst>
      <p:ext uri="{BB962C8B-B14F-4D97-AF65-F5344CB8AC3E}">
        <p14:creationId xmlns:p14="http://schemas.microsoft.com/office/powerpoint/2010/main" val="170437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10</a:t>
            </a:fld>
            <a:endParaRPr lang="fr-FR"/>
          </a:p>
        </p:txBody>
      </p:sp>
    </p:spTree>
    <p:extLst>
      <p:ext uri="{BB962C8B-B14F-4D97-AF65-F5344CB8AC3E}">
        <p14:creationId xmlns:p14="http://schemas.microsoft.com/office/powerpoint/2010/main" val="228225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0585E9-E8B2-492A-AC6D-79D2E1E1AE20}" type="slidenum">
              <a:rPr lang="fr-FR" smtClean="0"/>
              <a:t>11</a:t>
            </a:fld>
            <a:endParaRPr lang="fr-FR"/>
          </a:p>
        </p:txBody>
      </p:sp>
    </p:spTree>
    <p:extLst>
      <p:ext uri="{BB962C8B-B14F-4D97-AF65-F5344CB8AC3E}">
        <p14:creationId xmlns:p14="http://schemas.microsoft.com/office/powerpoint/2010/main" val="22822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29/11/2015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29/11/2015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29/11/2015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29/11/2015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29/11/2015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7FX6xFbdWcg" TargetMode="External"/><Relationship Id="rId5" Type="http://schemas.openxmlformats.org/officeDocument/2006/relationships/hyperlink" Target="https://www.internet-signalement.gouv.fr/" TargetMode="External"/><Relationship Id="rId4" Type="http://schemas.openxmlformats.org/officeDocument/2006/relationships/hyperlink" Target="https://www.securite.interieur.gouv.f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risques.gouv.fr/&#8230;/fil&#8230;/telecharger_le_fichier.pdf"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84984"/>
            <a:ext cx="4887328" cy="32607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p:txBody>
          <a:bodyPr/>
          <a:lstStyle/>
          <a:p>
            <a:r>
              <a:rPr lang="fr-FR" dirty="0" smtClean="0"/>
              <a:t>Face à la rupture de la normalité</a:t>
            </a:r>
            <a:endParaRPr lang="fr-FR" dirty="0"/>
          </a:p>
        </p:txBody>
      </p:sp>
      <p:sp>
        <p:nvSpPr>
          <p:cNvPr id="3" name="Sous-titre 2"/>
          <p:cNvSpPr>
            <a:spLocks noGrp="1"/>
          </p:cNvSpPr>
          <p:nvPr>
            <p:ph type="subTitle" idx="1"/>
          </p:nvPr>
        </p:nvSpPr>
        <p:spPr/>
        <p:txBody>
          <a:bodyPr/>
          <a:lstStyle/>
          <a:p>
            <a:r>
              <a:rPr lang="fr-FR" dirty="0" smtClean="0"/>
              <a:t>D’un monde se croyant immortel à la perpétuité de la peur</a:t>
            </a:r>
          </a:p>
          <a:p>
            <a:endParaRPr lang="fr-FR" dirty="0"/>
          </a:p>
        </p:txBody>
      </p:sp>
      <p:pic>
        <p:nvPicPr>
          <p:cNvPr id="10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3343297" cy="2231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937" y="146705"/>
            <a:ext cx="3434379" cy="243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1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p:txBody>
          <a:bodyPr/>
          <a:lstStyle/>
          <a:p>
            <a:r>
              <a:rPr lang="fr-FR" dirty="0" smtClean="0"/>
              <a:t>Cas numéro 1: accidents, incendies, blessures </a:t>
            </a:r>
            <a:endParaRPr lang="fr-FR" dirty="0"/>
          </a:p>
        </p:txBody>
      </p:sp>
      <p:pic>
        <p:nvPicPr>
          <p:cNvPr id="6146" name="Picture 2" descr="Unité Mobile de formation incen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87816"/>
            <a:ext cx="2310515"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6" name="Picture 1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2220868"/>
            <a:ext cx="2479684" cy="240040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3 En 1 Voiture Marteau De Secours / Porte-Clés / Couteau Verre Brisé Outil Portatif (Rou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232032"/>
            <a:ext cx="2386925" cy="238692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4625817"/>
            <a:ext cx="2476500" cy="1962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96136" y="2245727"/>
            <a:ext cx="3034997" cy="1754326"/>
          </a:xfrm>
          <a:prstGeom prst="rect">
            <a:avLst/>
          </a:prstGeom>
        </p:spPr>
        <p:txBody>
          <a:bodyPr wrap="square">
            <a:spAutoFit/>
          </a:bodyPr>
          <a:lstStyle/>
          <a:p>
            <a:r>
              <a:rPr lang="fr-FR" dirty="0"/>
              <a:t>Quelques équipements spécifiques: coupe sangle / sifflet / couverture de survie / petite trousse de premier secours / médoc (que pour soi) / ses contacts</a:t>
            </a:r>
          </a:p>
        </p:txBody>
      </p:sp>
    </p:spTree>
    <p:extLst>
      <p:ext uri="{BB962C8B-B14F-4D97-AF65-F5344CB8AC3E}">
        <p14:creationId xmlns:p14="http://schemas.microsoft.com/office/powerpoint/2010/main" val="108621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95754"/>
            <a:ext cx="2039412" cy="153195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p:txBody>
          <a:bodyPr/>
          <a:lstStyle/>
          <a:p>
            <a:r>
              <a:rPr lang="fr-FR" dirty="0" smtClean="0"/>
              <a:t>Cas numéro 2: catastrophes naturelles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0"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15" y="2141537"/>
            <a:ext cx="2536787" cy="18986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15" y="5013176"/>
            <a:ext cx="2903861" cy="163342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3450642" y="3014635"/>
            <a:ext cx="5693358" cy="3693319"/>
          </a:xfrm>
          <a:prstGeom prst="rect">
            <a:avLst/>
          </a:prstGeom>
        </p:spPr>
        <p:txBody>
          <a:bodyPr wrap="square">
            <a:spAutoFit/>
          </a:bodyPr>
          <a:lstStyle/>
          <a:p>
            <a:r>
              <a:rPr lang="fr-FR" dirty="0"/>
              <a:t>En plus des possibilités du cas 1 (blessures)</a:t>
            </a:r>
          </a:p>
          <a:p>
            <a:endParaRPr lang="fr-FR" dirty="0"/>
          </a:p>
          <a:p>
            <a:r>
              <a:rPr lang="fr-FR" dirty="0"/>
              <a:t>Il vous faut un plan personnel et familial de réaction comme nous avons vu précédemment.</a:t>
            </a:r>
          </a:p>
          <a:p>
            <a:endParaRPr lang="fr-FR" dirty="0"/>
          </a:p>
          <a:p>
            <a:r>
              <a:rPr lang="fr-FR" dirty="0"/>
              <a:t>Des stocks d’eau et de nourriture, des moyens pour vous chauffer et vivre quelques jours dans des situations précaires doivent être pensés. </a:t>
            </a:r>
            <a:r>
              <a:rPr lang="fr-FR" dirty="0" smtClean="0"/>
              <a:t>On </a:t>
            </a:r>
            <a:r>
              <a:rPr lang="fr-FR" dirty="0"/>
              <a:t>peut toujours en rajouter par-dessus selon ses moyens et possibilités.</a:t>
            </a:r>
          </a:p>
          <a:p>
            <a:endParaRPr lang="fr-FR" dirty="0"/>
          </a:p>
          <a:p>
            <a:r>
              <a:rPr lang="fr-FR" dirty="0"/>
              <a:t>Ne pas s’engager sur des voies coupées par les forces de sécurité même si vous ne voyez rien et que vous dites, je connais ici chez moi, ou ce coin etc.</a:t>
            </a:r>
          </a:p>
        </p:txBody>
      </p:sp>
    </p:spTree>
    <p:extLst>
      <p:ext uri="{BB962C8B-B14F-4D97-AF65-F5344CB8AC3E}">
        <p14:creationId xmlns:p14="http://schemas.microsoft.com/office/powerpoint/2010/main" val="110332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810" y="181239"/>
            <a:ext cx="1048061" cy="15720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743" y="333286"/>
            <a:ext cx="2155088" cy="23629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p:txBody>
          <a:bodyPr/>
          <a:lstStyle/>
          <a:p>
            <a:r>
              <a:rPr lang="fr-FR" dirty="0" smtClean="0"/>
              <a:t>Cas numéro 3: dangers NRBC ou SEVESO</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4"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871" y="398133"/>
            <a:ext cx="1037255" cy="14707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3185845"/>
            <a:ext cx="1926674" cy="29004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15816" y="2594958"/>
            <a:ext cx="4572000" cy="369332"/>
          </a:xfrm>
          <a:prstGeom prst="rect">
            <a:avLst/>
          </a:prstGeom>
        </p:spPr>
        <p:txBody>
          <a:bodyPr>
            <a:spAutoFit/>
          </a:bodyPr>
          <a:lstStyle/>
          <a:p>
            <a:r>
              <a:rPr lang="fr-FR" dirty="0"/>
              <a:t>En plus des possibilités du cas 1 et 2 </a:t>
            </a:r>
          </a:p>
        </p:txBody>
      </p:sp>
      <p:sp>
        <p:nvSpPr>
          <p:cNvPr id="10" name="Rectangle 9"/>
          <p:cNvSpPr/>
          <p:nvPr/>
        </p:nvSpPr>
        <p:spPr>
          <a:xfrm>
            <a:off x="2251680" y="3185845"/>
            <a:ext cx="6858000" cy="2862322"/>
          </a:xfrm>
          <a:prstGeom prst="rect">
            <a:avLst/>
          </a:prstGeom>
        </p:spPr>
        <p:txBody>
          <a:bodyPr wrap="square">
            <a:spAutoFit/>
          </a:bodyPr>
          <a:lstStyle/>
          <a:p>
            <a:r>
              <a:rPr lang="fr-FR" dirty="0"/>
              <a:t>Le besoin de se rapprocher de ses proches est naturel mais les limitations de circulation et de  contact vont faire entrer en panique: avoir un moyen de secours (talkie walkie, application internet, procédure familiale)</a:t>
            </a:r>
          </a:p>
          <a:p>
            <a:endParaRPr lang="fr-FR" dirty="0"/>
          </a:p>
          <a:p>
            <a:r>
              <a:rPr lang="fr-FR" dirty="0"/>
              <a:t>Le matériel et équipement de lutte NRBC n’est pas en vente libre. Mais calfeutrer ses systèmes d’aération, avoir une douche en état, des sacs plastiques et du chatterton (pour mettre les tenues souillées ou aider à isoler son habitation</a:t>
            </a:r>
            <a:r>
              <a:rPr lang="fr-FR" dirty="0" smtClean="0"/>
              <a:t>), Importance </a:t>
            </a:r>
            <a:r>
              <a:rPr lang="fr-FR" dirty="0"/>
              <a:t>d’avoir son stock d’eau nourriture et moyen d’évacuation prêt si doit partir rapidement.</a:t>
            </a:r>
          </a:p>
        </p:txBody>
      </p:sp>
    </p:spTree>
    <p:extLst>
      <p:ext uri="{BB962C8B-B14F-4D97-AF65-F5344CB8AC3E}">
        <p14:creationId xmlns:p14="http://schemas.microsoft.com/office/powerpoint/2010/main" val="26423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26" y="160338"/>
            <a:ext cx="2116033" cy="18218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9474" y="191800"/>
            <a:ext cx="2883500" cy="15057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p:txBody>
          <a:bodyPr/>
          <a:lstStyle/>
          <a:p>
            <a:r>
              <a:rPr lang="fr-FR" dirty="0" smtClean="0"/>
              <a:t>Cas numéro 4: agressions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0" y="2056210"/>
            <a:ext cx="9092974" cy="4401205"/>
          </a:xfrm>
          <a:prstGeom prst="rect">
            <a:avLst/>
          </a:prstGeom>
        </p:spPr>
        <p:txBody>
          <a:bodyPr wrap="square">
            <a:spAutoFit/>
          </a:bodyPr>
          <a:lstStyle/>
          <a:p>
            <a:r>
              <a:rPr lang="fr-FR" sz="1400" dirty="0"/>
              <a:t>Il faut chercher à ne pas donner l’impression d’être:</a:t>
            </a:r>
          </a:p>
          <a:p>
            <a:r>
              <a:rPr lang="fr-FR" sz="1400" dirty="0"/>
              <a:t>Une victime potentielle</a:t>
            </a:r>
          </a:p>
          <a:p>
            <a:r>
              <a:rPr lang="fr-FR" sz="1400" dirty="0"/>
              <a:t>Une proie facile</a:t>
            </a:r>
          </a:p>
          <a:p>
            <a:r>
              <a:rPr lang="fr-FR" sz="1400" dirty="0"/>
              <a:t>Besoin de travailler son niveau jaune/orange régulièrement</a:t>
            </a:r>
          </a:p>
          <a:p>
            <a:pPr marL="171450" indent="-171450">
              <a:buFont typeface="Symbol"/>
              <a:buChar char="Þ"/>
            </a:pPr>
            <a:r>
              <a:rPr lang="fr-FR" sz="1400" dirty="0"/>
              <a:t>Attitude décidée mais pas hostile</a:t>
            </a:r>
          </a:p>
          <a:p>
            <a:pPr marL="171450" indent="-171450">
              <a:buFont typeface="Symbol"/>
              <a:buChar char="Þ"/>
            </a:pPr>
            <a:r>
              <a:rPr lang="fr-FR" sz="1400" dirty="0"/>
              <a:t>Bien cacher ses choses de valeurs et ne pas tenir simplement son portable ou ses papiers </a:t>
            </a:r>
          </a:p>
          <a:p>
            <a:pPr marL="171450" indent="-171450">
              <a:buFont typeface="Symbol"/>
              <a:buChar char="Þ"/>
            </a:pPr>
            <a:r>
              <a:rPr lang="fr-FR" sz="1400" dirty="0"/>
              <a:t>Toujours avoir conscience de son environnement par des petits déplacement de son corps</a:t>
            </a:r>
          </a:p>
          <a:p>
            <a:pPr marL="171450" indent="-171450">
              <a:buFont typeface="Symbol"/>
              <a:buChar char="Þ"/>
            </a:pPr>
            <a:r>
              <a:rPr lang="fr-FR" sz="1400" dirty="0"/>
              <a:t>Ouvrir la porte de sa voiture en étant conscient de son environnement et fermer directement</a:t>
            </a:r>
          </a:p>
          <a:p>
            <a:pPr marL="171450" indent="-171450">
              <a:buFont typeface="Symbol"/>
              <a:buChar char="Þ"/>
            </a:pPr>
            <a:r>
              <a:rPr lang="fr-FR" sz="1400" dirty="0"/>
              <a:t>Ne pas retirer de l’argent dans des endroits trop confinés et sans lumière</a:t>
            </a:r>
          </a:p>
          <a:p>
            <a:pPr marL="171450" indent="-171450">
              <a:buFont typeface="Symbol"/>
              <a:buChar char="Þ"/>
            </a:pPr>
            <a:r>
              <a:rPr lang="fr-FR" sz="1400" dirty="0"/>
              <a:t>Éviter les inscriptions de codes dans vos papiers</a:t>
            </a:r>
          </a:p>
          <a:p>
            <a:pPr marL="171450" indent="-171450">
              <a:buFont typeface="Symbol"/>
              <a:buChar char="Þ"/>
            </a:pPr>
            <a:r>
              <a:rPr lang="fr-FR" sz="1400" dirty="0"/>
              <a:t>Savoir se déplacer dans les foules comme un chat</a:t>
            </a:r>
          </a:p>
          <a:p>
            <a:pPr marL="171450" indent="-171450">
              <a:buFont typeface="Symbol"/>
              <a:buChar char="Þ"/>
            </a:pPr>
            <a:r>
              <a:rPr lang="fr-FR" sz="1400" dirty="0"/>
              <a:t>Éviter le centre d’une foule</a:t>
            </a:r>
          </a:p>
          <a:p>
            <a:pPr marL="171450" indent="-171450">
              <a:buFont typeface="Symbol"/>
              <a:buChar char="Þ"/>
            </a:pPr>
            <a:r>
              <a:rPr lang="fr-FR" sz="1400" dirty="0"/>
              <a:t>Se placer toujours assis face à l’entrée et avec des murs dans le dos</a:t>
            </a:r>
          </a:p>
          <a:p>
            <a:pPr marL="171450" indent="-171450">
              <a:buFont typeface="Symbol"/>
              <a:buChar char="Þ"/>
            </a:pPr>
            <a:r>
              <a:rPr lang="fr-FR" sz="1400" dirty="0"/>
              <a:t>Fuir sans que cela soit observable les zones à groupes non identifiés</a:t>
            </a:r>
          </a:p>
          <a:p>
            <a:pPr marL="171450" indent="-171450">
              <a:buFont typeface="Symbol"/>
              <a:buChar char="Þ"/>
            </a:pPr>
            <a:r>
              <a:rPr lang="fr-FR" sz="1400" dirty="0"/>
              <a:t>Éviter de regarder dans les yeux mais ne soyez pas peureux dans cet évitement, il suffit de regarder sur un côté de la tête et pas vers le bas (soumission) et en plus vous garder la vision périphérique pour estimer l’attitude de l’individu</a:t>
            </a:r>
          </a:p>
          <a:p>
            <a:pPr marL="171450" indent="-171450">
              <a:buFont typeface="Symbol"/>
              <a:buChar char="Þ"/>
            </a:pPr>
            <a:r>
              <a:rPr lang="fr-FR" sz="1400" dirty="0"/>
              <a:t>En cas d’agression par surprise: pas de règles si ce n’est votre conscience</a:t>
            </a:r>
          </a:p>
          <a:p>
            <a:pPr marL="171450" indent="-171450">
              <a:buFont typeface="Symbol"/>
              <a:buChar char="Þ"/>
            </a:pPr>
            <a:r>
              <a:rPr lang="fr-FR" sz="1400" dirty="0"/>
              <a:t>En cas de conflit verbal : éviter la surenchère et passer votre chemin.</a:t>
            </a:r>
          </a:p>
          <a:p>
            <a:pPr marL="171450" indent="-171450">
              <a:buFont typeface="Symbol"/>
              <a:buChar char="Þ"/>
            </a:pPr>
            <a:r>
              <a:rPr lang="fr-FR" sz="1400" dirty="0"/>
              <a:t>Garder toujours une distance et gardez une vue sur les mains (agression couteau </a:t>
            </a:r>
            <a:r>
              <a:rPr lang="fr-FR" sz="1400" dirty="0" err="1"/>
              <a:t>etc</a:t>
            </a:r>
            <a:r>
              <a:rPr lang="fr-FR" sz="1400" dirty="0"/>
              <a:t>) de  l’individu et sur l’entourage (seul, plusieurs) voies de fuite et vos moyens de vous défendre (sac ou un objet de l’environnement)</a:t>
            </a:r>
            <a:endParaRPr lang="fr-FR" sz="1400" dirty="0"/>
          </a:p>
        </p:txBody>
      </p:sp>
    </p:spTree>
    <p:extLst>
      <p:ext uri="{BB962C8B-B14F-4D97-AF65-F5344CB8AC3E}">
        <p14:creationId xmlns:p14="http://schemas.microsoft.com/office/powerpoint/2010/main" val="417478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5429250" cy="22669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63888" y="4941168"/>
            <a:ext cx="4572000" cy="646331"/>
          </a:xfrm>
          <a:prstGeom prst="rect">
            <a:avLst/>
          </a:prstGeom>
        </p:spPr>
        <p:txBody>
          <a:bodyPr>
            <a:spAutoFit/>
          </a:bodyPr>
          <a:lstStyle/>
          <a:p>
            <a:r>
              <a:rPr lang="fr-FR" dirty="0"/>
              <a:t>Site spécifique évènements récents :</a:t>
            </a:r>
          </a:p>
          <a:p>
            <a:r>
              <a:rPr lang="fr-FR" dirty="0">
                <a:hlinkClick r:id="rId4"/>
              </a:rPr>
              <a:t>https://www.securite.interieur.gouv.fr/</a:t>
            </a:r>
            <a:r>
              <a:rPr lang="fr-FR" dirty="0"/>
              <a:t> , </a:t>
            </a:r>
          </a:p>
        </p:txBody>
      </p:sp>
      <p:sp>
        <p:nvSpPr>
          <p:cNvPr id="10" name="Rectangle 9"/>
          <p:cNvSpPr/>
          <p:nvPr/>
        </p:nvSpPr>
        <p:spPr>
          <a:xfrm>
            <a:off x="3544436" y="5692606"/>
            <a:ext cx="4238404" cy="369332"/>
          </a:xfrm>
          <a:prstGeom prst="rect">
            <a:avLst/>
          </a:prstGeom>
        </p:spPr>
        <p:txBody>
          <a:bodyPr wrap="none">
            <a:spAutoFit/>
          </a:bodyPr>
          <a:lstStyle/>
          <a:p>
            <a:r>
              <a:rPr lang="fr-FR" dirty="0"/>
              <a:t>: </a:t>
            </a:r>
            <a:r>
              <a:rPr lang="fr-FR" dirty="0">
                <a:hlinkClick r:id="rId5"/>
              </a:rPr>
              <a:t>https://www.internet-signalement.gouv.fr</a:t>
            </a:r>
            <a:endParaRPr lang="fr-FR" dirty="0"/>
          </a:p>
        </p:txBody>
      </p:sp>
      <p:sp>
        <p:nvSpPr>
          <p:cNvPr id="11" name="Rectangle 10"/>
          <p:cNvSpPr/>
          <p:nvPr/>
        </p:nvSpPr>
        <p:spPr>
          <a:xfrm>
            <a:off x="1711132" y="6136342"/>
            <a:ext cx="4572000" cy="646331"/>
          </a:xfrm>
          <a:prstGeom prst="rect">
            <a:avLst/>
          </a:prstGeom>
        </p:spPr>
        <p:txBody>
          <a:bodyPr>
            <a:spAutoFit/>
          </a:bodyPr>
          <a:lstStyle/>
          <a:p>
            <a:r>
              <a:rPr lang="fr-FR" dirty="0">
                <a:hlinkClick r:id="rId6"/>
              </a:rPr>
              <a:t>https://www.youtube.com/watch?v=7FX6xFbdWcg</a:t>
            </a:r>
            <a:endParaRPr lang="fr-FR" dirty="0"/>
          </a:p>
        </p:txBody>
      </p:sp>
    </p:spTree>
    <p:extLst>
      <p:ext uri="{BB962C8B-B14F-4D97-AF65-F5344CB8AC3E}">
        <p14:creationId xmlns:p14="http://schemas.microsoft.com/office/powerpoint/2010/main" val="19801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a:xfrm>
            <a:off x="307975" y="1196752"/>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1069975" y="1772816"/>
            <a:ext cx="7174433" cy="4524315"/>
          </a:xfrm>
          <a:prstGeom prst="rect">
            <a:avLst/>
          </a:prstGeom>
        </p:spPr>
        <p:txBody>
          <a:bodyPr wrap="square">
            <a:spAutoFit/>
          </a:bodyPr>
          <a:lstStyle/>
          <a:p>
            <a:r>
              <a:rPr lang="fr-FR" sz="2400" dirty="0"/>
              <a:t>Que faire en cas d’explosion ?</a:t>
            </a:r>
          </a:p>
          <a:p>
            <a:r>
              <a:rPr lang="fr-FR" sz="2400" dirty="0"/>
              <a:t/>
            </a:r>
            <a:br>
              <a:rPr lang="fr-FR" sz="2400" dirty="0"/>
            </a:br>
            <a:r>
              <a:rPr lang="fr-FR" sz="2400" dirty="0"/>
              <a:t>• Se jeter au sol pour s’allonger et se protéger la tête dans ses </a:t>
            </a:r>
            <a:r>
              <a:rPr lang="fr-FR" sz="2400" dirty="0" smtClean="0"/>
              <a:t>mains et ouvrir la bouche et respirer le plus calmement </a:t>
            </a:r>
            <a:r>
              <a:rPr lang="fr-FR" sz="2400" dirty="0" smtClean="0"/>
              <a:t>possible</a:t>
            </a:r>
            <a:r>
              <a:rPr lang="fr-FR" sz="2400" dirty="0"/>
              <a:t/>
            </a:r>
            <a:br>
              <a:rPr lang="fr-FR" sz="2400" dirty="0"/>
            </a:br>
            <a:r>
              <a:rPr lang="fr-FR" sz="2400" dirty="0"/>
              <a:t>• S’il n’y a pas d’autre explosion et pas de tir d’armes à feu, contactez les forces de sécurité et déclenchez l’alarme incendie si elle n’est pas déjà </a:t>
            </a:r>
            <a:r>
              <a:rPr lang="fr-FR" sz="2400" dirty="0" smtClean="0"/>
              <a:t>activée et ayez un mouchoir pour filtre si possible (poussières…)</a:t>
            </a:r>
            <a:r>
              <a:rPr lang="fr-FR" sz="2400" dirty="0"/>
              <a:t/>
            </a:r>
            <a:br>
              <a:rPr lang="fr-FR" sz="2400" dirty="0"/>
            </a:br>
            <a:r>
              <a:rPr lang="fr-FR" sz="2400" dirty="0"/>
              <a:t>• Portez les 1er secours aux blessés</a:t>
            </a:r>
            <a:br>
              <a:rPr lang="fr-FR" sz="2400" dirty="0"/>
            </a:br>
            <a:r>
              <a:rPr lang="fr-FR" sz="2400" dirty="0"/>
              <a:t>• Attendre l’arrivée des secours</a:t>
            </a:r>
            <a:br>
              <a:rPr lang="fr-FR" sz="2400" dirty="0"/>
            </a:br>
            <a:r>
              <a:rPr lang="fr-FR" sz="2400" dirty="0"/>
              <a:t>• Donnez votre témoignage aux forces de sécurité</a:t>
            </a:r>
          </a:p>
        </p:txBody>
      </p:sp>
    </p:spTree>
    <p:extLst>
      <p:ext uri="{BB962C8B-B14F-4D97-AF65-F5344CB8AC3E}">
        <p14:creationId xmlns:p14="http://schemas.microsoft.com/office/powerpoint/2010/main" val="146094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cas types</a:t>
            </a:r>
          </a:p>
        </p:txBody>
      </p:sp>
      <p:sp>
        <p:nvSpPr>
          <p:cNvPr id="3" name="Espace réservé du contenu 2"/>
          <p:cNvSpPr>
            <a:spLocks noGrp="1"/>
          </p:cNvSpPr>
          <p:nvPr>
            <p:ph idx="1"/>
          </p:nvPr>
        </p:nvSpPr>
        <p:spPr>
          <a:xfrm>
            <a:off x="307975" y="1196752"/>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12"/>
          <p:cNvSpPr/>
          <p:nvPr/>
        </p:nvSpPr>
        <p:spPr>
          <a:xfrm>
            <a:off x="155575" y="1788078"/>
            <a:ext cx="4572000" cy="3139321"/>
          </a:xfrm>
          <a:prstGeom prst="rect">
            <a:avLst/>
          </a:prstGeom>
        </p:spPr>
        <p:txBody>
          <a:bodyPr>
            <a:spAutoFit/>
          </a:bodyPr>
          <a:lstStyle/>
          <a:p>
            <a:r>
              <a:rPr lang="fr-FR" dirty="0"/>
              <a:t>Que faire en cas de fusillade </a:t>
            </a:r>
            <a:r>
              <a:rPr lang="fr-FR" dirty="0" smtClean="0"/>
              <a:t>si vous êtes dans une habitation?</a:t>
            </a:r>
          </a:p>
          <a:p>
            <a:r>
              <a:rPr lang="fr-FR" dirty="0"/>
              <a:t/>
            </a:r>
            <a:br>
              <a:rPr lang="fr-FR" dirty="0"/>
            </a:br>
            <a:r>
              <a:rPr lang="fr-FR" dirty="0"/>
              <a:t>• Ne sortez pas. </a:t>
            </a:r>
            <a:br>
              <a:rPr lang="fr-FR" dirty="0"/>
            </a:br>
            <a:r>
              <a:rPr lang="fr-FR" dirty="0"/>
              <a:t>• Evitez de regarder par la fenêtre pour voir ce qu’il se passe.</a:t>
            </a:r>
            <a:br>
              <a:rPr lang="fr-FR" dirty="0"/>
            </a:br>
            <a:r>
              <a:rPr lang="fr-FR" dirty="0"/>
              <a:t>• Fermez la porte à clé. </a:t>
            </a:r>
            <a:br>
              <a:rPr lang="fr-FR" dirty="0"/>
            </a:br>
            <a:r>
              <a:rPr lang="fr-FR" dirty="0"/>
              <a:t>• Ne restez pas derrière la porte. Les balles traversent les portes et en cas d’explosion celle ci peut être « projetée </a:t>
            </a:r>
            <a:r>
              <a:rPr lang="fr-FR" dirty="0" smtClean="0"/>
              <a:t>».</a:t>
            </a:r>
          </a:p>
          <a:p>
            <a:endParaRPr lang="fr-FR" dirty="0"/>
          </a:p>
        </p:txBody>
      </p:sp>
      <p:sp>
        <p:nvSpPr>
          <p:cNvPr id="9" name="Rectangle 8"/>
          <p:cNvSpPr/>
          <p:nvPr/>
        </p:nvSpPr>
        <p:spPr>
          <a:xfrm>
            <a:off x="4582264" y="1739859"/>
            <a:ext cx="4572000" cy="3693319"/>
          </a:xfrm>
          <a:prstGeom prst="rect">
            <a:avLst/>
          </a:prstGeom>
        </p:spPr>
        <p:txBody>
          <a:bodyPr>
            <a:spAutoFit/>
          </a:bodyPr>
          <a:lstStyle/>
          <a:p>
            <a:r>
              <a:rPr lang="fr-FR" dirty="0"/>
              <a:t>• Allongez-vous en évitant de rester contre les murs « de façade » et près des fenêtres. Les munitions de fusil type Kalachnikov perforent les murs des constructions modernes en </a:t>
            </a:r>
            <a:r>
              <a:rPr lang="fr-FR" dirty="0" err="1"/>
              <a:t>aglo</a:t>
            </a:r>
            <a:r>
              <a:rPr lang="fr-FR" dirty="0"/>
              <a:t> en béton ou en briques ainsi que tous les types de fenêtres non-blindés. Les murs des constructions anciennes, plus épais, résistent mieux. Choisissez un emplacement situé vers le milieu de votre habitation.</a:t>
            </a:r>
            <a:br>
              <a:rPr lang="fr-FR" dirty="0"/>
            </a:br>
            <a:r>
              <a:rPr lang="fr-FR" dirty="0"/>
              <a:t>• Une fois en sécurité contactez les forces de sécurité. Expliquez clairement la situation et en décrivant uniquement ce que vous avez vu ou entendu, l’adresse et le moment de l’incident)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87" y="4546568"/>
            <a:ext cx="3288365" cy="144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986814"/>
            <a:ext cx="3921477" cy="76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443" y="5433178"/>
            <a:ext cx="10953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264" y="5757573"/>
            <a:ext cx="4441301" cy="93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41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94657"/>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455791" y="769938"/>
            <a:ext cx="8334672" cy="5355312"/>
          </a:xfrm>
          <a:prstGeom prst="rect">
            <a:avLst/>
          </a:prstGeom>
        </p:spPr>
        <p:txBody>
          <a:bodyPr wrap="square">
            <a:spAutoFit/>
          </a:bodyPr>
          <a:lstStyle/>
          <a:p>
            <a:r>
              <a:rPr lang="fr-FR" dirty="0"/>
              <a:t>2/ Si vous êtes dans la rue :</a:t>
            </a:r>
            <a:br>
              <a:rPr lang="fr-FR" dirty="0"/>
            </a:br>
            <a:r>
              <a:rPr lang="fr-FR" dirty="0"/>
              <a:t>• A pied, courez rapidement pour vous éloigner de la zone des tirs. Baissez vous pour diminuer votre </a:t>
            </a:r>
            <a:r>
              <a:rPr lang="fr-FR" dirty="0" smtClean="0"/>
              <a:t>silhouette</a:t>
            </a:r>
            <a:r>
              <a:rPr lang="fr-FR" dirty="0"/>
              <a:t/>
            </a:r>
            <a:br>
              <a:rPr lang="fr-FR" dirty="0"/>
            </a:br>
            <a:r>
              <a:rPr lang="fr-FR" dirty="0"/>
              <a:t>• Ne pas fuir en restant dans l’axe des </a:t>
            </a:r>
            <a:r>
              <a:rPr lang="fr-FR" dirty="0" smtClean="0"/>
              <a:t>tirs, prendre </a:t>
            </a:r>
            <a:r>
              <a:rPr lang="fr-FR" dirty="0"/>
              <a:t>la première rue perpendiculaire pour être « à couvert ». </a:t>
            </a:r>
            <a:br>
              <a:rPr lang="fr-FR" dirty="0"/>
            </a:br>
            <a:r>
              <a:rPr lang="fr-FR" dirty="0"/>
              <a:t>• Si les tirs sont dirigés dans votre </a:t>
            </a:r>
            <a:r>
              <a:rPr lang="fr-FR" dirty="0" smtClean="0"/>
              <a:t>direction, </a:t>
            </a:r>
            <a:r>
              <a:rPr lang="fr-FR" dirty="0"/>
              <a:t>allongez vous, dissimulez vous en attendant que les tirs cessent ou ne soit plus dirigés vers vous. Dès que c’est possible, fuir.</a:t>
            </a:r>
            <a:br>
              <a:rPr lang="fr-FR" dirty="0"/>
            </a:br>
            <a:r>
              <a:rPr lang="fr-FR" dirty="0"/>
              <a:t>• En véhicule, éloignez vous rapidement de la zone des tirs tous en évitant de créer des accidents </a:t>
            </a:r>
            <a:r>
              <a:rPr lang="fr-FR" dirty="0" smtClean="0"/>
              <a:t>si </a:t>
            </a:r>
            <a:r>
              <a:rPr lang="fr-FR" dirty="0"/>
              <a:t>la circulation le permet.</a:t>
            </a:r>
          </a:p>
          <a:p>
            <a:r>
              <a:rPr lang="fr-FR" dirty="0"/>
              <a:t>• Si la circulation est bloquée, sortez de votre véhicule rapidement pour fuir la zone à pied.</a:t>
            </a:r>
            <a:br>
              <a:rPr lang="fr-FR" dirty="0"/>
            </a:br>
            <a:r>
              <a:rPr lang="fr-FR" dirty="0"/>
              <a:t>• Si vous devez vous abriter derrière des automobiles, veillez à vous positionner de telle sorte que le moteur soit entre vous et les tireurs. C’est la seule partie du véhicule qui ne peut pas être perforée par un projectile du calibre type Kalachnikov (7,62X39). La carrosserie et les portières n’offrent aucune protection.</a:t>
            </a:r>
            <a:br>
              <a:rPr lang="fr-FR" dirty="0"/>
            </a:br>
            <a:r>
              <a:rPr lang="fr-FR" dirty="0"/>
              <a:t>• Une fois en sécurité contactez les forces de sécurité. Expliquez clairement la situation et décrivant uniquement ce que vous avez vu ou entendu, l’adresse et le moment de l’incident).</a:t>
            </a:r>
          </a:p>
        </p:txBody>
      </p:sp>
    </p:spTree>
    <p:extLst>
      <p:ext uri="{BB962C8B-B14F-4D97-AF65-F5344CB8AC3E}">
        <p14:creationId xmlns:p14="http://schemas.microsoft.com/office/powerpoint/2010/main" val="187040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94657"/>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917575" y="1124744"/>
            <a:ext cx="7326560" cy="4524315"/>
          </a:xfrm>
          <a:prstGeom prst="rect">
            <a:avLst/>
          </a:prstGeom>
        </p:spPr>
        <p:txBody>
          <a:bodyPr wrap="square">
            <a:spAutoFit/>
          </a:bodyPr>
          <a:lstStyle/>
          <a:p>
            <a:r>
              <a:rPr lang="fr-FR" sz="2400" dirty="0"/>
              <a:t>3/ Si vous êtes dans un bâtiment publique :</a:t>
            </a:r>
            <a:br>
              <a:rPr lang="fr-FR" sz="2400" dirty="0"/>
            </a:br>
            <a:r>
              <a:rPr lang="fr-FR" sz="2400" dirty="0"/>
              <a:t>• Essayez de quitter les lieux sans vous rapprocher des terroristes (danger de tirs et d'explosion)</a:t>
            </a:r>
            <a:br>
              <a:rPr lang="fr-FR" sz="2400" dirty="0"/>
            </a:br>
            <a:r>
              <a:rPr lang="fr-FR" sz="2400" dirty="0"/>
              <a:t>• Si la sortie du bâtiment est impossible, essayez de vous cacher. Les terroristes procèdent très rarement à des fouilles organisées des lieux, ils tirent sur ce qui est directement à leur vue. Une cachette simple peut vous sauver la vie.</a:t>
            </a:r>
            <a:br>
              <a:rPr lang="fr-FR" sz="2400" dirty="0"/>
            </a:br>
            <a:r>
              <a:rPr lang="fr-FR" sz="2400" dirty="0"/>
              <a:t>• Si vous ne pouvez pas fuir et qu’il y a déjà des victimes et que les terroristes s’approchent, faites le mort allongé au sol, ne bougez pas avant que ceux-ci se soient éloignés.</a:t>
            </a:r>
          </a:p>
        </p:txBody>
      </p:sp>
    </p:spTree>
    <p:extLst>
      <p:ext uri="{BB962C8B-B14F-4D97-AF65-F5344CB8AC3E}">
        <p14:creationId xmlns:p14="http://schemas.microsoft.com/office/powerpoint/2010/main" val="20561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94657"/>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305272" y="769938"/>
            <a:ext cx="8838728" cy="5632311"/>
          </a:xfrm>
          <a:prstGeom prst="rect">
            <a:avLst/>
          </a:prstGeom>
        </p:spPr>
        <p:txBody>
          <a:bodyPr wrap="square">
            <a:spAutoFit/>
          </a:bodyPr>
          <a:lstStyle/>
          <a:p>
            <a:r>
              <a:rPr lang="fr-FR" dirty="0"/>
              <a:t>Comment identifier un terroriste ?</a:t>
            </a:r>
          </a:p>
          <a:p>
            <a:r>
              <a:rPr lang="fr-FR" dirty="0"/>
              <a:t/>
            </a:r>
            <a:br>
              <a:rPr lang="fr-FR" dirty="0"/>
            </a:br>
            <a:r>
              <a:rPr lang="fr-FR" dirty="0"/>
              <a:t>Il n’y a pas de règle établie, mais on peut déceler des indices comportementaux:</a:t>
            </a:r>
          </a:p>
          <a:p>
            <a:pPr lvl="0"/>
            <a:r>
              <a:rPr lang="fr-FR" dirty="0"/>
              <a:t>On peut aussi voir une attitude déterminée, voir un petit groupe de 2 à 4 personnes tous déterminés qui d’un coup vont se séparer. Les effets de certaines drogues d’inhibition peuvent diminuer les effets de peur, douleur discernement mais ils peuvent aussi :</a:t>
            </a:r>
            <a:br>
              <a:rPr lang="fr-FR" dirty="0"/>
            </a:br>
            <a:r>
              <a:rPr lang="fr-FR" dirty="0"/>
              <a:t>• Yeux agars, l’individu cherchera d’ailleurs à éviter de capter le regard de ses futures victimes,</a:t>
            </a:r>
            <a:br>
              <a:rPr lang="fr-FR" dirty="0"/>
            </a:br>
            <a:r>
              <a:rPr lang="fr-FR" dirty="0"/>
              <a:t>• état de transe apparent,</a:t>
            </a:r>
            <a:br>
              <a:rPr lang="fr-FR" dirty="0"/>
            </a:br>
            <a:r>
              <a:rPr lang="fr-FR" dirty="0"/>
              <a:t>• grande concentration (le terroriste n’entend pas ou ne répond pas quand on lui parle)</a:t>
            </a:r>
            <a:br>
              <a:rPr lang="fr-FR" dirty="0"/>
            </a:br>
            <a:r>
              <a:rPr lang="fr-FR" dirty="0"/>
              <a:t>• niveau de stress élevé sans raison identifiable,</a:t>
            </a:r>
            <a:br>
              <a:rPr lang="fr-FR" dirty="0"/>
            </a:br>
            <a:r>
              <a:rPr lang="fr-FR" dirty="0"/>
              <a:t>• forte transpiration sans raison identifiable,</a:t>
            </a:r>
            <a:br>
              <a:rPr lang="fr-FR" dirty="0"/>
            </a:br>
            <a:r>
              <a:rPr lang="fr-FR" dirty="0"/>
              <a:t>• réactions d’évitement face à l’autorité (si les forces de l’ordre ne sont pas sa cible, le terroriste s’en tient éloigné le plus possible),</a:t>
            </a:r>
            <a:br>
              <a:rPr lang="fr-FR" dirty="0"/>
            </a:br>
            <a:r>
              <a:rPr lang="fr-FR" dirty="0"/>
              <a:t>• en prière, l’individu pourrait passer pour quelqu’un qui se parle tout seul. </a:t>
            </a:r>
            <a:br>
              <a:rPr lang="fr-FR" dirty="0"/>
            </a:br>
            <a:r>
              <a:rPr lang="fr-FR" dirty="0"/>
              <a:t>• comportement d’une personne qui se sait condamnée (abandonnant ses objets de valeur, ne prenant pas la peine de reprendre la monnaie de son ticket, « oubliant » des objets,</a:t>
            </a:r>
            <a:br>
              <a:rPr lang="fr-FR" dirty="0"/>
            </a:br>
            <a:r>
              <a:rPr lang="fr-FR" dirty="0"/>
              <a:t>• poing fermement crispé sur (ce que vous pensez être) le déclencheur d’une bombe.</a:t>
            </a:r>
            <a:br>
              <a:rPr lang="fr-FR" dirty="0"/>
            </a:br>
            <a:r>
              <a:rPr lang="fr-FR" dirty="0"/>
              <a:t>• Si la cible est en vue, le kamikaze ira droit au but, en poussant éventuellement les gens sur son chemin. Fuyez.</a:t>
            </a:r>
          </a:p>
        </p:txBody>
      </p:sp>
    </p:spTree>
    <p:extLst>
      <p:ext uri="{BB962C8B-B14F-4D97-AF65-F5344CB8AC3E}">
        <p14:creationId xmlns:p14="http://schemas.microsoft.com/office/powerpoint/2010/main" val="320168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peu de psychologie </a:t>
            </a:r>
            <a:br>
              <a:rPr lang="fr-FR" dirty="0"/>
            </a:br>
            <a:endParaRPr lang="fr-FR" dirty="0"/>
          </a:p>
        </p:txBody>
      </p:sp>
      <p:sp>
        <p:nvSpPr>
          <p:cNvPr id="3" name="Espace réservé du contenu 2"/>
          <p:cNvSpPr>
            <a:spLocks noGrp="1"/>
          </p:cNvSpPr>
          <p:nvPr>
            <p:ph idx="1"/>
          </p:nvPr>
        </p:nvSpPr>
        <p:spPr/>
        <p:txBody>
          <a:bodyPr/>
          <a:lstStyle/>
          <a:p>
            <a:r>
              <a:rPr lang="fr-FR" dirty="0" smtClean="0"/>
              <a:t>Effroi</a:t>
            </a:r>
          </a:p>
          <a:p>
            <a:r>
              <a:rPr lang="fr-FR" dirty="0" smtClean="0"/>
              <a:t>Capacité de raisonnement</a:t>
            </a:r>
          </a:p>
          <a:p>
            <a:r>
              <a:rPr lang="fr-FR" dirty="0" smtClean="0"/>
              <a:t>Attitudes réflexes</a:t>
            </a:r>
          </a:p>
          <a:p>
            <a:r>
              <a:rPr lang="fr-FR" dirty="0" smtClean="0"/>
              <a:t>Mémoire musculaire</a:t>
            </a:r>
          </a:p>
          <a:p>
            <a:r>
              <a:rPr lang="fr-FR" dirty="0" smtClean="0"/>
              <a:t>Volonté</a:t>
            </a:r>
          </a:p>
          <a:p>
            <a:r>
              <a:rPr lang="fr-FR" dirty="0" smtClean="0"/>
              <a:t>…</a:t>
            </a:r>
            <a:endParaRPr lang="fr-FR" dirty="0"/>
          </a:p>
        </p:txBody>
      </p:sp>
      <p:pic>
        <p:nvPicPr>
          <p:cNvPr id="409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599" y="2780928"/>
            <a:ext cx="3734172" cy="373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16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94657"/>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0" y="797510"/>
            <a:ext cx="9144000" cy="5355312"/>
          </a:xfrm>
          <a:prstGeom prst="rect">
            <a:avLst/>
          </a:prstGeom>
        </p:spPr>
        <p:txBody>
          <a:bodyPr wrap="square">
            <a:spAutoFit/>
          </a:bodyPr>
          <a:lstStyle/>
          <a:p>
            <a:r>
              <a:rPr lang="fr-FR" dirty="0"/>
              <a:t>Indices visuels :</a:t>
            </a:r>
          </a:p>
          <a:p>
            <a:r>
              <a:rPr lang="fr-FR" dirty="0"/>
              <a:t>Des vêtements amples et couvrants pour cacher les explosifs, parfois inadaptés à la température ambiante (par temps chaud, en plein été par exemple).</a:t>
            </a:r>
            <a:br>
              <a:rPr lang="fr-FR" dirty="0"/>
            </a:br>
            <a:r>
              <a:rPr lang="fr-FR" dirty="0"/>
              <a:t>• Une silhouette étrange : L’individu n’est pas gros, mais difforme : son tour de taille est très large car il porte une ceinture explosive, mais ses bras, ses jambes et son cou restent fins. De même, la moitié supérieure de son corps manque de mobilité à cause de la charge accrochée.</a:t>
            </a:r>
            <a:br>
              <a:rPr lang="fr-FR" dirty="0"/>
            </a:br>
            <a:r>
              <a:rPr lang="fr-FR" dirty="0"/>
              <a:t>• Un gros sac serré contre le corps (ou porté sur le dos), et manipulé avec le plus grand soin (si la bombe est dans un sac).</a:t>
            </a:r>
            <a:br>
              <a:rPr lang="fr-FR" dirty="0"/>
            </a:br>
            <a:r>
              <a:rPr lang="fr-FR" dirty="0"/>
              <a:t>Astuce pour confirmer un soupçon sur une personne « bizarre » : Adressez-lui la parole :</a:t>
            </a:r>
            <a:br>
              <a:rPr lang="fr-FR" dirty="0"/>
            </a:br>
            <a:r>
              <a:rPr lang="fr-FR" dirty="0"/>
              <a:t>- Bonjour Monsieur, vous vous sentez bien ? S’il répond comme une personne civilisée (avec une explication ou un joli va te faire </a:t>
            </a:r>
            <a:r>
              <a:rPr lang="fr-FR" dirty="0" smtClean="0"/>
              <a:t>cuire un œuf), </a:t>
            </a:r>
            <a:r>
              <a:rPr lang="fr-FR" dirty="0"/>
              <a:t>tout est ok. S’il ne répond pas ou dévoile une arme ou une ceinture d’explosifs, fuyez </a:t>
            </a:r>
            <a:r>
              <a:rPr lang="fr-FR" dirty="0" smtClean="0"/>
              <a:t>!</a:t>
            </a:r>
            <a:r>
              <a:rPr lang="fr-FR" dirty="0"/>
              <a:t/>
            </a:r>
            <a:br>
              <a:rPr lang="fr-FR" dirty="0"/>
            </a:br>
            <a:r>
              <a:rPr lang="fr-FR" dirty="0"/>
              <a:t>- N’oubliez pas que le terroriste n’a pas de look particulier, barbe ou pas barbe, pas de couleur de peau particulière…et ni de genre particulier (masculin, féminin)</a:t>
            </a:r>
          </a:p>
          <a:p>
            <a:r>
              <a:rPr lang="fr-FR" dirty="0"/>
              <a:t>Une autre option est à envisager UNIQUEMENT en cas d’extrême situation lorsque vous êtes au contact direct d’un terroriste qui tente de vous tuer (ou autrui) : Combattre, à mains nue ou avec des objets divers, outils...si vous le neutralisez c’est bien. Si vous échouez, il allait vous tuer de toute façon, mais votre réaction peut permettre à d’autres personnes de fuir ou de réagir. Ne jouez surtout pas les RAMBOS </a:t>
            </a:r>
            <a:r>
              <a:rPr lang="fr-FR" dirty="0" smtClean="0"/>
              <a:t>!</a:t>
            </a:r>
            <a:endParaRPr lang="fr-FR" dirty="0"/>
          </a:p>
        </p:txBody>
      </p:sp>
    </p:spTree>
    <p:extLst>
      <p:ext uri="{BB962C8B-B14F-4D97-AF65-F5344CB8AC3E}">
        <p14:creationId xmlns:p14="http://schemas.microsoft.com/office/powerpoint/2010/main" val="312524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94657"/>
            <a:ext cx="8229600" cy="4525963"/>
          </a:xfrm>
        </p:spPr>
        <p:txBody>
          <a:bodyPr/>
          <a:lstStyle/>
          <a:p>
            <a:r>
              <a:rPr lang="fr-FR" dirty="0" smtClean="0"/>
              <a:t>Cas numéro 5: attaques et attentats</a:t>
            </a:r>
            <a:endParaRPr lang="fr-FR" dirty="0"/>
          </a:p>
        </p:txBody>
      </p:sp>
      <p:sp>
        <p:nvSpPr>
          <p:cNvPr id="4" name="AutoShape 4" descr="Résultat de recherche d'images pour &quot;acciden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acciden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accident travail&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Résultat de recherche d'images pour &quot;accident travail&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inondatio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p:cNvSpPr/>
          <p:nvPr/>
        </p:nvSpPr>
        <p:spPr>
          <a:xfrm>
            <a:off x="0" y="797510"/>
            <a:ext cx="9144000" cy="7294305"/>
          </a:xfrm>
          <a:prstGeom prst="rect">
            <a:avLst/>
          </a:prstGeom>
        </p:spPr>
        <p:txBody>
          <a:bodyPr wrap="square">
            <a:spAutoFit/>
          </a:bodyPr>
          <a:lstStyle/>
          <a:p>
            <a:r>
              <a:rPr lang="fr-FR" dirty="0" smtClean="0"/>
              <a:t>Quelques compléments:</a:t>
            </a:r>
          </a:p>
          <a:p>
            <a:endParaRPr lang="fr-FR" dirty="0"/>
          </a:p>
          <a:p>
            <a:r>
              <a:rPr lang="fr-FR" dirty="0" smtClean="0"/>
              <a:t>Si vous êtes parmi des otages:</a:t>
            </a:r>
          </a:p>
          <a:p>
            <a:r>
              <a:rPr lang="fr-FR" dirty="0" smtClean="0"/>
              <a:t>Analyser tout de suite si vous pouvez fuir rapidement (plus vous restez plus c’est impossible)</a:t>
            </a:r>
          </a:p>
          <a:p>
            <a:r>
              <a:rPr lang="fr-FR" dirty="0" smtClean="0"/>
              <a:t>soyez le moins gênant possible.</a:t>
            </a:r>
          </a:p>
          <a:p>
            <a:r>
              <a:rPr lang="fr-FR" dirty="0" smtClean="0"/>
              <a:t>Ne vous Faites pas remarquer.</a:t>
            </a:r>
          </a:p>
          <a:p>
            <a:r>
              <a:rPr lang="fr-FR" dirty="0" smtClean="0"/>
              <a:t>Coopérer et n’affrontez pas frontalement les actes/idées.</a:t>
            </a:r>
          </a:p>
          <a:p>
            <a:r>
              <a:rPr lang="fr-FR" dirty="0" smtClean="0"/>
              <a:t>Essayez de garder un repère du temps.</a:t>
            </a:r>
          </a:p>
          <a:p>
            <a:r>
              <a:rPr lang="fr-FR" dirty="0" smtClean="0"/>
              <a:t>Gardez toujours un regard vers les zones d’abris pour y bondir si besoin.</a:t>
            </a:r>
          </a:p>
          <a:p>
            <a:r>
              <a:rPr lang="fr-FR" dirty="0" smtClean="0"/>
              <a:t>Si vous êtes couché, allongé, en position inconfortable, essayez du mieux possible de vous isoler du froid et  de l’humidité et trouvez une position de confort le plus doucement possible.</a:t>
            </a:r>
          </a:p>
          <a:p>
            <a:endParaRPr lang="fr-FR" dirty="0"/>
          </a:p>
          <a:p>
            <a:r>
              <a:rPr lang="fr-FR" dirty="0" smtClean="0"/>
              <a:t>En cas d’assaut des forces de sécurité:</a:t>
            </a:r>
          </a:p>
          <a:p>
            <a:endParaRPr lang="fr-FR" dirty="0"/>
          </a:p>
          <a:p>
            <a:r>
              <a:rPr lang="fr-FR" dirty="0" smtClean="0"/>
              <a:t>Fermez les yeux et bouchez vous les oreilles si vous ne pouvez pas bouger d’où vous êtes, sinon profitez en pour fuir au tout début de l’assaut si vous percevez que les terroristes ne s’occupent plus de vous. MAIS toujours vos mains bien visibles. Recroquevillez vous lors du déplacement ou si vous restez au sol.</a:t>
            </a:r>
          </a:p>
          <a:p>
            <a:r>
              <a:rPr lang="fr-FR" dirty="0" smtClean="0"/>
              <a:t>Ne jamais </a:t>
            </a:r>
            <a:r>
              <a:rPr lang="fr-FR" dirty="0" err="1" smtClean="0"/>
              <a:t>jamais</a:t>
            </a:r>
            <a:r>
              <a:rPr lang="fr-FR" dirty="0" smtClean="0"/>
              <a:t> vous lever à votre </a:t>
            </a:r>
            <a:r>
              <a:rPr lang="fr-FR" dirty="0" smtClean="0"/>
              <a:t>initiative (si  vous êtes restés sur place pendant l’</a:t>
            </a:r>
            <a:r>
              <a:rPr lang="fr-FR" dirty="0" err="1" smtClean="0"/>
              <a:t>assault</a:t>
            </a:r>
            <a:r>
              <a:rPr lang="fr-FR" dirty="0" smtClean="0"/>
              <a:t>)</a:t>
            </a:r>
            <a:endParaRPr lang="fr-FR" dirty="0" smtClean="0"/>
          </a:p>
          <a:p>
            <a:r>
              <a:rPr lang="fr-FR" dirty="0" smtClean="0"/>
              <a:t>Coopérer avec les forces de sécurité qui vous considérerons comme « danger potentiel » et donc avec un ménagement moyen.</a:t>
            </a:r>
          </a:p>
          <a:p>
            <a:r>
              <a:rPr lang="fr-FR" dirty="0" smtClean="0"/>
              <a:t>Laisser toujours en évidence vos mains.</a:t>
            </a:r>
          </a:p>
          <a:p>
            <a:endParaRPr lang="fr-FR" dirty="0" smtClean="0"/>
          </a:p>
          <a:p>
            <a:endParaRPr lang="fr-FR" dirty="0" smtClean="0"/>
          </a:p>
          <a:p>
            <a:endParaRPr lang="fr-FR" dirty="0"/>
          </a:p>
          <a:p>
            <a:endParaRPr lang="fr-FR" dirty="0"/>
          </a:p>
        </p:txBody>
      </p:sp>
    </p:spTree>
    <p:extLst>
      <p:ext uri="{BB962C8B-B14F-4D97-AF65-F5344CB8AC3E}">
        <p14:creationId xmlns:p14="http://schemas.microsoft.com/office/powerpoint/2010/main" val="86560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Compléments sur les risques chimiques et les grenades</a:t>
            </a:r>
            <a:endParaRPr lang="fr-FR" dirty="0"/>
          </a:p>
        </p:txBody>
      </p:sp>
      <p:sp>
        <p:nvSpPr>
          <p:cNvPr id="3" name="Espace réservé du contenu 2"/>
          <p:cNvSpPr>
            <a:spLocks noGrp="1"/>
          </p:cNvSpPr>
          <p:nvPr>
            <p:ph idx="1"/>
          </p:nvPr>
        </p:nvSpPr>
        <p:spPr/>
        <p:txBody>
          <a:bodyPr/>
          <a:lstStyle/>
          <a:p>
            <a:r>
              <a:rPr lang="fr-FR" dirty="0" smtClean="0"/>
              <a:t>Bien qu’il existe différents types de grenades de type militaire ou artisanale. Vous devez considérer un périmètre de 10m mortel et 50m de danger en moyenne. Celui qui croit ou voit une grenade doit crier « grenade ».</a:t>
            </a:r>
          </a:p>
          <a:p>
            <a:r>
              <a:rPr lang="fr-FR" dirty="0"/>
              <a:t>Abritez vous le plus rapidement </a:t>
            </a:r>
            <a:r>
              <a:rPr lang="fr-FR" dirty="0" smtClean="0"/>
              <a:t>possible et laissez la bouche ouverte</a:t>
            </a:r>
            <a:r>
              <a:rPr lang="fr-FR" dirty="0"/>
              <a:t> </a:t>
            </a:r>
            <a:r>
              <a:rPr lang="fr-FR" dirty="0" smtClean="0"/>
              <a:t>et respirez doucement.</a:t>
            </a:r>
            <a:endParaRPr lang="fr-FR" dirty="0"/>
          </a:p>
        </p:txBody>
      </p:sp>
    </p:spTree>
    <p:extLst>
      <p:ext uri="{BB962C8B-B14F-4D97-AF65-F5344CB8AC3E}">
        <p14:creationId xmlns:p14="http://schemas.microsoft.com/office/powerpoint/2010/main" val="360549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d’un masque?</a:t>
            </a:r>
            <a:endParaRPr lang="fr-FR" dirty="0"/>
          </a:p>
        </p:txBody>
      </p:sp>
      <p:pic>
        <p:nvPicPr>
          <p:cNvPr id="1026" name="Picture 2" descr="C:\temp\CROPS\urgence evenements\masqu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016" y="1196752"/>
            <a:ext cx="40259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emp\CROPS\urgence evenements\masqu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93520"/>
            <a:ext cx="3632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23504" y="5943520"/>
            <a:ext cx="3603908" cy="584775"/>
          </a:xfrm>
          <a:prstGeom prst="rect">
            <a:avLst/>
          </a:prstGeom>
        </p:spPr>
        <p:txBody>
          <a:bodyPr wrap="square">
            <a:spAutoFit/>
          </a:bodyPr>
          <a:lstStyle/>
          <a:p>
            <a:r>
              <a:rPr lang="fr-FR" sz="1600" dirty="0"/>
              <a:t>http://www.laboandco.com/securite-hygiene/protection-respiratoire.html</a:t>
            </a:r>
          </a:p>
        </p:txBody>
      </p:sp>
      <p:pic>
        <p:nvPicPr>
          <p:cNvPr id="1029" name="Picture 5" descr="C:\temp\CROPS\urgence evenements\masque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873" y="3374856"/>
            <a:ext cx="3301613" cy="267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temp\CROPS\urgence evenements\masque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336413"/>
            <a:ext cx="4599976" cy="486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5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peu de psychologie </a:t>
            </a:r>
            <a:br>
              <a:rPr lang="fr-FR" dirty="0"/>
            </a:br>
            <a:endParaRPr lang="fr-FR" dirty="0"/>
          </a:p>
        </p:txBody>
      </p:sp>
      <p:sp>
        <p:nvSpPr>
          <p:cNvPr id="3" name="Espace réservé du contenu 2"/>
          <p:cNvSpPr>
            <a:spLocks noGrp="1"/>
          </p:cNvSpPr>
          <p:nvPr>
            <p:ph idx="1"/>
          </p:nvPr>
        </p:nvSpPr>
        <p:spPr>
          <a:xfrm>
            <a:off x="395536" y="980728"/>
            <a:ext cx="8229600" cy="1108720"/>
          </a:xfrm>
        </p:spPr>
        <p:txBody>
          <a:bodyPr>
            <a:normAutofit/>
          </a:bodyPr>
          <a:lstStyle/>
          <a:p>
            <a:r>
              <a:rPr lang="fr-FR" dirty="0" smtClean="0"/>
              <a:t>Le code couleur de </a:t>
            </a:r>
            <a:r>
              <a:rPr lang="fr-FR" dirty="0"/>
              <a:t>John Dean </a:t>
            </a:r>
            <a:r>
              <a:rPr lang="fr-FR" dirty="0" smtClean="0"/>
              <a:t>Cooper (militaire US)</a:t>
            </a:r>
          </a:p>
        </p:txBody>
      </p:sp>
      <p:sp>
        <p:nvSpPr>
          <p:cNvPr id="4" name="Rectangle 3"/>
          <p:cNvSpPr/>
          <p:nvPr/>
        </p:nvSpPr>
        <p:spPr>
          <a:xfrm>
            <a:off x="179512" y="1988840"/>
            <a:ext cx="4572000" cy="2308324"/>
          </a:xfrm>
          <a:prstGeom prst="rect">
            <a:avLst/>
          </a:prstGeom>
        </p:spPr>
        <p:txBody>
          <a:bodyPr>
            <a:spAutoFit/>
          </a:bodyPr>
          <a:lstStyle/>
          <a:p>
            <a:r>
              <a:rPr lang="fr-FR" dirty="0"/>
              <a:t>La plupart d'entre nous évoluons dans nos quotidiens en parfaite inconscience du monde qui nous entoure. Nous sommes préoccupés par le travail, la peur de le perdre, par des problèmes personnels, familiaux, par nos dettes...distraits par le texto que nous venons de recevoir, le MP3 dans les oreilles ou une conversation téléphonique.</a:t>
            </a:r>
          </a:p>
        </p:txBody>
      </p:sp>
      <p:sp>
        <p:nvSpPr>
          <p:cNvPr id="5" name="Rectangle 4"/>
          <p:cNvSpPr/>
          <p:nvPr/>
        </p:nvSpPr>
        <p:spPr>
          <a:xfrm>
            <a:off x="4552528" y="3199904"/>
            <a:ext cx="4572000" cy="3416320"/>
          </a:xfrm>
          <a:prstGeom prst="rect">
            <a:avLst/>
          </a:prstGeom>
        </p:spPr>
        <p:txBody>
          <a:bodyPr>
            <a:spAutoFit/>
          </a:bodyPr>
          <a:lstStyle/>
          <a:p>
            <a:r>
              <a:rPr lang="fr-FR" dirty="0"/>
              <a:t>En apprenant a observer notre environnement, en apprenant a l'évaluer constamment, en apprenant a agir et réagir d'une manière appropriée, nous pouvons atteindre un degrés de contrôle important </a:t>
            </a:r>
            <a:r>
              <a:rPr lang="fr-FR" dirty="0" smtClean="0"/>
              <a:t>sur nos attitudes.</a:t>
            </a:r>
            <a:r>
              <a:rPr lang="fr-FR" dirty="0"/>
              <a:t> </a:t>
            </a:r>
          </a:p>
          <a:p>
            <a:r>
              <a:rPr lang="fr-FR" dirty="0"/>
              <a:t>Cette présence, nous demande d'apprendre a changer de vitesse de conscience, a changer d'attention, tout comme nous passons les vitesses dans nos voitures, pour harmoniser notre niveau de conscience, de préparation mentale et physique, avec les exigences actuelles de notre situation / environnement.</a:t>
            </a:r>
          </a:p>
        </p:txBody>
      </p:sp>
    </p:spTree>
    <p:extLst>
      <p:ext uri="{BB962C8B-B14F-4D97-AF65-F5344CB8AC3E}">
        <p14:creationId xmlns:p14="http://schemas.microsoft.com/office/powerpoint/2010/main" val="2752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28" y="2204864"/>
            <a:ext cx="8897332"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556084" y="11473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Un peu de psychologie </a:t>
            </a:r>
            <a:br>
              <a:rPr lang="fr-FR" smtClean="0"/>
            </a:br>
            <a:endParaRPr lang="fr-FR" dirty="0"/>
          </a:p>
        </p:txBody>
      </p:sp>
      <p:sp>
        <p:nvSpPr>
          <p:cNvPr id="6" name="Espace réservé du contenu 2"/>
          <p:cNvSpPr>
            <a:spLocks noGrp="1"/>
          </p:cNvSpPr>
          <p:nvPr>
            <p:ph idx="1"/>
          </p:nvPr>
        </p:nvSpPr>
        <p:spPr>
          <a:xfrm>
            <a:off x="360000" y="671329"/>
            <a:ext cx="8229600" cy="1108720"/>
          </a:xfrm>
        </p:spPr>
        <p:txBody>
          <a:bodyPr>
            <a:normAutofit/>
          </a:bodyPr>
          <a:lstStyle/>
          <a:p>
            <a:r>
              <a:rPr lang="fr-FR" sz="2400" dirty="0" smtClean="0"/>
              <a:t>Le code couleur de </a:t>
            </a:r>
            <a:r>
              <a:rPr lang="fr-FR" sz="2400" dirty="0"/>
              <a:t>John Dean </a:t>
            </a:r>
            <a:r>
              <a:rPr lang="fr-FR" sz="2400" dirty="0" smtClean="0"/>
              <a:t>Cooper (militaire US)</a:t>
            </a:r>
          </a:p>
        </p:txBody>
      </p:sp>
    </p:spTree>
    <p:extLst>
      <p:ext uri="{BB962C8B-B14F-4D97-AF65-F5344CB8AC3E}">
        <p14:creationId xmlns:p14="http://schemas.microsoft.com/office/powerpoint/2010/main" val="258885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56084" y="114737"/>
            <a:ext cx="8229600" cy="1143000"/>
          </a:xfrm>
        </p:spPr>
        <p:txBody>
          <a:bodyPr>
            <a:normAutofit fontScale="90000"/>
          </a:bodyPr>
          <a:lstStyle/>
          <a:p>
            <a:r>
              <a:rPr lang="fr-FR" dirty="0"/>
              <a:t>Un peu de psychologie </a:t>
            </a:r>
            <a:br>
              <a:rPr lang="fr-FR" dirty="0"/>
            </a:br>
            <a:endParaRPr lang="fr-FR" dirty="0"/>
          </a:p>
        </p:txBody>
      </p:sp>
      <p:sp>
        <p:nvSpPr>
          <p:cNvPr id="5" name="Espace réservé du contenu 2"/>
          <p:cNvSpPr>
            <a:spLocks noGrp="1"/>
          </p:cNvSpPr>
          <p:nvPr>
            <p:ph idx="1"/>
          </p:nvPr>
        </p:nvSpPr>
        <p:spPr>
          <a:xfrm>
            <a:off x="360000" y="671329"/>
            <a:ext cx="8229600" cy="1108720"/>
          </a:xfrm>
        </p:spPr>
        <p:txBody>
          <a:bodyPr>
            <a:normAutofit/>
          </a:bodyPr>
          <a:lstStyle/>
          <a:p>
            <a:r>
              <a:rPr lang="fr-FR" sz="2400" dirty="0" smtClean="0"/>
              <a:t>Le code couleur de </a:t>
            </a:r>
            <a:r>
              <a:rPr lang="fr-FR" sz="2400" dirty="0"/>
              <a:t>John Dean </a:t>
            </a:r>
            <a:r>
              <a:rPr lang="fr-FR" sz="2400" dirty="0" smtClean="0"/>
              <a:t>Cooper (militaire US)</a:t>
            </a:r>
          </a:p>
        </p:txBody>
      </p:sp>
      <p:sp>
        <p:nvSpPr>
          <p:cNvPr id="6" name="Rectangle 5"/>
          <p:cNvSpPr/>
          <p:nvPr/>
        </p:nvSpPr>
        <p:spPr>
          <a:xfrm>
            <a:off x="755576" y="1225689"/>
            <a:ext cx="7830616" cy="5632311"/>
          </a:xfrm>
          <a:prstGeom prst="rect">
            <a:avLst/>
          </a:prstGeom>
        </p:spPr>
        <p:txBody>
          <a:bodyPr wrap="square">
            <a:spAutoFit/>
          </a:bodyPr>
          <a:lstStyle/>
          <a:p>
            <a:r>
              <a:rPr lang="fr-FR" dirty="0"/>
              <a:t>En résumé:</a:t>
            </a:r>
          </a:p>
          <a:p>
            <a:r>
              <a:rPr lang="fr-FR" dirty="0"/>
              <a:t>Le niveau </a:t>
            </a:r>
            <a:r>
              <a:rPr lang="fr-FR" b="1" dirty="0"/>
              <a:t>blanc</a:t>
            </a:r>
            <a:r>
              <a:rPr lang="fr-FR" dirty="0"/>
              <a:t> c’est l’absence totale de vigilance</a:t>
            </a:r>
          </a:p>
          <a:p>
            <a:r>
              <a:rPr lang="fr-FR" dirty="0"/>
              <a:t>Le niveau </a:t>
            </a:r>
            <a:r>
              <a:rPr lang="fr-FR" b="1" dirty="0"/>
              <a:t>jaune</a:t>
            </a:r>
            <a:r>
              <a:rPr lang="fr-FR" dirty="0"/>
              <a:t> c’est la vigilance passive. On est attentif à ce qui nous entoure, nos sens sont en éveil. Notre vigilance peut (et devrait) rester indéfiniment au niveau </a:t>
            </a:r>
            <a:r>
              <a:rPr lang="fr-FR" b="1" dirty="0"/>
              <a:t>jaune</a:t>
            </a:r>
            <a:r>
              <a:rPr lang="fr-FR" dirty="0"/>
              <a:t>. C’est un état relaxé qui ne génère pas de stress. On est attentif sans être inquiet.</a:t>
            </a:r>
          </a:p>
          <a:p>
            <a:r>
              <a:rPr lang="fr-FR" dirty="0"/>
              <a:t>Le niveau </a:t>
            </a:r>
            <a:r>
              <a:rPr lang="fr-FR" b="1" dirty="0"/>
              <a:t>orange</a:t>
            </a:r>
            <a:r>
              <a:rPr lang="fr-FR" dirty="0"/>
              <a:t> correspond à la vigilance active. Notre radar a accroché quelque chose qui mérite une attention particulière. Le niveau </a:t>
            </a:r>
            <a:r>
              <a:rPr lang="fr-FR" b="1" dirty="0"/>
              <a:t>orange</a:t>
            </a:r>
            <a:r>
              <a:rPr lang="fr-FR" dirty="0"/>
              <a:t> implique de focaliser notre attention sur un élément précis et requiert de la concentration. Il est forcément un état transitoire. </a:t>
            </a:r>
            <a:r>
              <a:rPr lang="fr-FR" dirty="0" smtClean="0"/>
              <a:t>Dès le </a:t>
            </a:r>
            <a:r>
              <a:rPr lang="fr-FR" dirty="0"/>
              <a:t>danger analysé et passé notre vigilance peut redescendre d’un cran au niveau </a:t>
            </a:r>
            <a:r>
              <a:rPr lang="fr-FR" b="1" dirty="0"/>
              <a:t>jaune</a:t>
            </a:r>
            <a:r>
              <a:rPr lang="fr-FR" dirty="0"/>
              <a:t>.</a:t>
            </a:r>
          </a:p>
          <a:p>
            <a:r>
              <a:rPr lang="fr-FR" dirty="0"/>
              <a:t>Le niveau </a:t>
            </a:r>
            <a:r>
              <a:rPr lang="fr-FR" b="1" dirty="0"/>
              <a:t>rouge</a:t>
            </a:r>
            <a:r>
              <a:rPr lang="fr-FR" dirty="0"/>
              <a:t> implique une concentration importante et engendre un stress significatif pendant une période très courte, suite à laquelle il faut plusieurs minutes pour évacuer l’adrénaline et faire retomber la fréquence cardiaque.</a:t>
            </a:r>
          </a:p>
          <a:p>
            <a:r>
              <a:rPr lang="fr-FR" dirty="0"/>
              <a:t>Certains ajoutent un cinquième et dernier palier, le niveau </a:t>
            </a:r>
            <a:r>
              <a:rPr lang="fr-FR" b="1" dirty="0"/>
              <a:t>noir</a:t>
            </a:r>
            <a:r>
              <a:rPr lang="fr-FR" dirty="0"/>
              <a:t>, pour caractériser le moment où l’on panique, où l’on n’est plus du tout maître de soi-même. Quand on atteint cet état-là, c’est bien souvent directement depuis le niveau </a:t>
            </a:r>
            <a:r>
              <a:rPr lang="fr-FR" b="1" dirty="0"/>
              <a:t>blanc</a:t>
            </a:r>
            <a:r>
              <a:rPr lang="fr-FR" dirty="0"/>
              <a:t> lorsqu’un événement que l’on n’a pas anticipé nous prend au dépourvu. Bien souvent au niveau </a:t>
            </a:r>
            <a:r>
              <a:rPr lang="fr-FR" b="1" dirty="0"/>
              <a:t>noir</a:t>
            </a:r>
            <a:r>
              <a:rPr lang="fr-FR" dirty="0"/>
              <a:t> on n’a plus le temps de réagir et l’on ne peut que subir.</a:t>
            </a:r>
          </a:p>
          <a:p>
            <a:endParaRPr lang="fr-FR" dirty="0"/>
          </a:p>
        </p:txBody>
      </p:sp>
    </p:spTree>
    <p:extLst>
      <p:ext uri="{BB962C8B-B14F-4D97-AF65-F5344CB8AC3E}">
        <p14:creationId xmlns:p14="http://schemas.microsoft.com/office/powerpoint/2010/main" val="2470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Préparation, organisation et équipements</a:t>
            </a:r>
            <a:br>
              <a:rPr lang="fr-FR" dirty="0"/>
            </a:br>
            <a:endParaRPr lang="fr-FR" dirty="0"/>
          </a:p>
        </p:txBody>
      </p:sp>
      <p:sp>
        <p:nvSpPr>
          <p:cNvPr id="3" name="Espace réservé du contenu 2"/>
          <p:cNvSpPr>
            <a:spLocks noGrp="1"/>
          </p:cNvSpPr>
          <p:nvPr>
            <p:ph idx="1"/>
          </p:nvPr>
        </p:nvSpPr>
        <p:spPr/>
        <p:txBody>
          <a:bodyPr/>
          <a:lstStyle/>
          <a:p>
            <a:r>
              <a:rPr lang="fr-FR" dirty="0" smtClean="0"/>
              <a:t>Fiches  d’organisation</a:t>
            </a:r>
          </a:p>
          <a:p>
            <a:r>
              <a:rPr lang="fr-FR" dirty="0" smtClean="0"/>
              <a:t>Kits de matériels</a:t>
            </a:r>
          </a:p>
          <a:p>
            <a:r>
              <a:rPr lang="fr-FR" dirty="0" smtClean="0"/>
              <a:t>Attention le guide .</a:t>
            </a:r>
            <a:r>
              <a:rPr lang="fr-FR" dirty="0" err="1" smtClean="0"/>
              <a:t>gov</a:t>
            </a:r>
            <a:r>
              <a:rPr lang="fr-FR" dirty="0" smtClean="0"/>
              <a:t> contient des aspects spécifiques à la vie aux Etats unis. </a:t>
            </a:r>
          </a:p>
          <a:p>
            <a:endParaRPr lang="fr-FR" dirty="0"/>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058" y="3819406"/>
            <a:ext cx="2171926" cy="2723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03" y="4911365"/>
            <a:ext cx="5895173" cy="1804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24887" y="4293096"/>
            <a:ext cx="3494226" cy="369332"/>
          </a:xfrm>
          <a:prstGeom prst="rect">
            <a:avLst/>
          </a:prstGeom>
        </p:spPr>
        <p:txBody>
          <a:bodyPr wrap="none">
            <a:spAutoFit/>
          </a:bodyPr>
          <a:lstStyle/>
          <a:p>
            <a:r>
              <a:rPr lang="fr-FR" dirty="0"/>
              <a:t>http://www.ready.gov/publications</a:t>
            </a:r>
          </a:p>
        </p:txBody>
      </p:sp>
      <p:sp>
        <p:nvSpPr>
          <p:cNvPr id="7" name="Rectangle 6"/>
          <p:cNvSpPr/>
          <p:nvPr/>
        </p:nvSpPr>
        <p:spPr>
          <a:xfrm>
            <a:off x="0" y="3819406"/>
            <a:ext cx="4572000" cy="646331"/>
          </a:xfrm>
          <a:prstGeom prst="rect">
            <a:avLst/>
          </a:prstGeom>
        </p:spPr>
        <p:txBody>
          <a:bodyPr>
            <a:spAutoFit/>
          </a:bodyPr>
          <a:lstStyle/>
          <a:p>
            <a:r>
              <a:rPr lang="fr-FR" dirty="0" smtClean="0">
                <a:hlinkClick r:id="rId5"/>
              </a:rPr>
              <a:t>http://www.risques.gouv.fr/…/fil…/telecharger_le_fichier.pdf</a:t>
            </a:r>
            <a:endParaRPr lang="fr-FR" dirty="0"/>
          </a:p>
        </p:txBody>
      </p:sp>
    </p:spTree>
    <p:extLst>
      <p:ext uri="{BB962C8B-B14F-4D97-AF65-F5344CB8AC3E}">
        <p14:creationId xmlns:p14="http://schemas.microsoft.com/office/powerpoint/2010/main" val="249657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Exemples de </a:t>
            </a:r>
            <a:r>
              <a:rPr lang="fr-FR" sz="2400" dirty="0" smtClean="0"/>
              <a:t>matériels</a:t>
            </a:r>
            <a:br>
              <a:rPr lang="fr-FR" sz="2400" dirty="0" smtClean="0"/>
            </a:br>
            <a:r>
              <a:rPr lang="fr-FR" sz="2400" dirty="0" smtClean="0"/>
              <a:t>penser à la fonction ICE ou ECU de vos téléphones</a:t>
            </a:r>
            <a:endParaRPr lang="fr-FR" sz="2400" dirty="0"/>
          </a:p>
        </p:txBody>
      </p:sp>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65" y="1213262"/>
            <a:ext cx="3984475" cy="2653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309" y="1176322"/>
            <a:ext cx="3966220" cy="26402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59675"/>
            <a:ext cx="3745552" cy="28135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839" y="3874915"/>
            <a:ext cx="4491161" cy="298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Commentaires</a:t>
            </a:r>
            <a:endParaRPr lang="fr-FR" dirty="0"/>
          </a:p>
        </p:txBody>
      </p:sp>
      <p:sp>
        <p:nvSpPr>
          <p:cNvPr id="3" name="Rectangle 2"/>
          <p:cNvSpPr/>
          <p:nvPr/>
        </p:nvSpPr>
        <p:spPr>
          <a:xfrm>
            <a:off x="1403648" y="1700808"/>
            <a:ext cx="6102424" cy="3970318"/>
          </a:xfrm>
          <a:prstGeom prst="rect">
            <a:avLst/>
          </a:prstGeom>
        </p:spPr>
        <p:txBody>
          <a:bodyPr wrap="square">
            <a:spAutoFit/>
          </a:bodyPr>
          <a:lstStyle/>
          <a:p>
            <a:r>
              <a:rPr lang="fr-FR" dirty="0"/>
              <a:t>Attention à ne pas trop prendre: un gros sac on a toujours tendance à vouloir le remplir.</a:t>
            </a:r>
          </a:p>
          <a:p>
            <a:r>
              <a:rPr lang="fr-FR" dirty="0"/>
              <a:t>Attention à ne pas acheter tous les gadgets.</a:t>
            </a:r>
          </a:p>
          <a:p>
            <a:r>
              <a:rPr lang="fr-FR" dirty="0"/>
              <a:t>Bien apprendre à s’en servir avant d’être dans l’urgence.</a:t>
            </a:r>
          </a:p>
          <a:p>
            <a:r>
              <a:rPr lang="fr-FR" dirty="0"/>
              <a:t>Marcher avec un gros sac ne s’apprend pas en 1 jour et n’est pas toujours nécessaire.</a:t>
            </a:r>
          </a:p>
          <a:p>
            <a:r>
              <a:rPr lang="fr-FR" dirty="0"/>
              <a:t>Un sac trop petit est mieux que rien.</a:t>
            </a:r>
          </a:p>
          <a:p>
            <a:r>
              <a:rPr lang="fr-FR" dirty="0"/>
              <a:t>Porter un sac en ville n’est pas toujours nécessaire.</a:t>
            </a:r>
          </a:p>
          <a:p>
            <a:r>
              <a:rPr lang="fr-FR" dirty="0"/>
              <a:t>Apprenez à faire des petites balades autour de  chez vous, en montagne pour vous tester et voir comment et où vous avez des manques.</a:t>
            </a:r>
          </a:p>
          <a:p>
            <a:r>
              <a:rPr lang="fr-FR" dirty="0"/>
              <a:t>Sachez toujours où vous mettez vos affaires individuelles (toujours au même endroit) et pour les collectives tout le monde doit savoir.</a:t>
            </a:r>
          </a:p>
        </p:txBody>
      </p:sp>
    </p:spTree>
    <p:extLst>
      <p:ext uri="{BB962C8B-B14F-4D97-AF65-F5344CB8AC3E}">
        <p14:creationId xmlns:p14="http://schemas.microsoft.com/office/powerpoint/2010/main" val="215730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Formations et besoins</a:t>
            </a:r>
            <a:br>
              <a:rPr lang="fr-FR" dirty="0"/>
            </a:br>
            <a:endParaRPr lang="fr-FR" dirty="0"/>
          </a:p>
        </p:txBody>
      </p:sp>
      <p:sp>
        <p:nvSpPr>
          <p:cNvPr id="3" name="Espace réservé du contenu 2"/>
          <p:cNvSpPr>
            <a:spLocks noGrp="1"/>
          </p:cNvSpPr>
          <p:nvPr>
            <p:ph idx="1"/>
          </p:nvPr>
        </p:nvSpPr>
        <p:spPr/>
        <p:txBody>
          <a:bodyPr/>
          <a:lstStyle/>
          <a:p>
            <a:r>
              <a:rPr lang="fr-FR" dirty="0" smtClean="0"/>
              <a:t>Premiers secours</a:t>
            </a:r>
          </a:p>
          <a:p>
            <a:r>
              <a:rPr lang="fr-FR" dirty="0" smtClean="0"/>
              <a:t>Reconnaître-préparer des </a:t>
            </a:r>
            <a:r>
              <a:rPr lang="fr-FR" dirty="0"/>
              <a:t>aliments et </a:t>
            </a:r>
            <a:r>
              <a:rPr lang="fr-FR" dirty="0" smtClean="0"/>
              <a:t>récupérer de l’eau</a:t>
            </a:r>
          </a:p>
          <a:p>
            <a:r>
              <a:rPr lang="fr-FR" dirty="0"/>
              <a:t>S</a:t>
            </a:r>
            <a:r>
              <a:rPr lang="fr-FR" dirty="0" smtClean="0"/>
              <a:t>écurité incendie</a:t>
            </a:r>
          </a:p>
          <a:p>
            <a:r>
              <a:rPr lang="fr-FR" dirty="0" smtClean="0"/>
              <a:t>Topographie</a:t>
            </a:r>
          </a:p>
          <a:p>
            <a:r>
              <a:rPr lang="fr-FR" dirty="0" smtClean="0"/>
              <a:t>Savoir vivre dans la nature ou en mode dégradé en ville</a:t>
            </a:r>
            <a:endParaRPr lang="fr-FR" dirty="0"/>
          </a:p>
          <a:p>
            <a:endParaRPr lang="fr-FR" dirty="0"/>
          </a:p>
        </p:txBody>
      </p:sp>
    </p:spTree>
    <p:extLst>
      <p:ext uri="{BB962C8B-B14F-4D97-AF65-F5344CB8AC3E}">
        <p14:creationId xmlns:p14="http://schemas.microsoft.com/office/powerpoint/2010/main" val="218561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1611</Words>
  <Application>Microsoft Office PowerPoint</Application>
  <PresentationFormat>Affichage à l'écran (4:3)</PresentationFormat>
  <Paragraphs>157</Paragraphs>
  <Slides>23</Slides>
  <Notes>20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Face à la rupture de la normalité</vt:lpstr>
      <vt:lpstr>Un peu de psychologie  </vt:lpstr>
      <vt:lpstr>Un peu de psychologie  </vt:lpstr>
      <vt:lpstr>Présentation PowerPoint</vt:lpstr>
      <vt:lpstr>Un peu de psychologie  </vt:lpstr>
      <vt:lpstr>Préparation, organisation et équipements </vt:lpstr>
      <vt:lpstr>Exemples de matériels penser à la fonction ICE ou ECU de vos téléphones</vt:lpstr>
      <vt:lpstr>Commentaires</vt:lpstr>
      <vt:lpstr>Formations et besoins </vt:lpstr>
      <vt:lpstr>Quelques cas types</vt:lpstr>
      <vt:lpstr>Quelques cas types</vt:lpstr>
      <vt:lpstr>Quelques cas types</vt:lpstr>
      <vt:lpstr>Quelques cas types</vt:lpstr>
      <vt:lpstr>Quelques cas types</vt:lpstr>
      <vt:lpstr>Quelques cas types</vt:lpstr>
      <vt:lpstr>Quelques cas types</vt:lpstr>
      <vt:lpstr>Présentation PowerPoint</vt:lpstr>
      <vt:lpstr>Présentation PowerPoint</vt:lpstr>
      <vt:lpstr>Présentation PowerPoint</vt:lpstr>
      <vt:lpstr>Présentation PowerPoint</vt:lpstr>
      <vt:lpstr>Présentation PowerPoint</vt:lpstr>
      <vt:lpstr>Compléments sur les risques chimiques et les grenades</vt:lpstr>
      <vt:lpstr>Choix d’un masque?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53</cp:revision>
  <dcterms:created xsi:type="dcterms:W3CDTF">2015-11-24T08:43:11Z</dcterms:created>
  <dcterms:modified xsi:type="dcterms:W3CDTF">2015-11-29T10:53:06Z</dcterms:modified>
</cp:coreProperties>
</file>